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2" r:id="rId21"/>
    <p:sldId id="276" r:id="rId22"/>
    <p:sldId id="277" r:id="rId23"/>
    <p:sldId id="279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77" d="100"/>
          <a:sy n="77" d="100"/>
        </p:scale>
        <p:origin x="6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17.9.2022.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ordwall.net/resource/237334/mysterious-you-reveal-your-secrets-talk-about-yoursel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c94d868a-a3be-4d7e-8968-eb8de06794be/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4.mp3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5192259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c94d868a-a3be-4d7e-8968-eb8de06794be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play/4439/073/117" TargetMode="External"/><Relationship Id="rId4" Type="http://schemas.openxmlformats.org/officeDocument/2006/relationships/hyperlink" Target="https://www.e-sfera.hr/dodatni-digitalni-sadrzaji/c94d868a-a3be-4d7e-8968-eb8de06794be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1: Time for school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705475" cy="1655762"/>
          </a:xfrm>
        </p:spPr>
        <p:txBody>
          <a:bodyPr>
            <a:normAutofit/>
          </a:bodyPr>
          <a:lstStyle/>
          <a:p>
            <a:r>
              <a:rPr lang="hr-HR" sz="6600"/>
              <a:t>All about me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571B663-7A89-9CDA-A0DF-6B7D8B65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7804"/>
            <a:ext cx="11599718" cy="297112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D00E9C5-4E66-87AC-514A-96383C515A80}"/>
              </a:ext>
            </a:extLst>
          </p:cNvPr>
          <p:cNvSpPr txBox="1"/>
          <p:nvPr/>
        </p:nvSpPr>
        <p:spPr>
          <a:xfrm>
            <a:off x="602673" y="374073"/>
            <a:ext cx="1053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Go to your book, page 13.</a:t>
            </a:r>
          </a:p>
          <a:p>
            <a:endParaRPr lang="hr-HR" sz="2800"/>
          </a:p>
          <a:p>
            <a:r>
              <a:rPr lang="hr-HR" sz="2800"/>
              <a:t>Use the words in circles and finish the questions.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59EA0C4-7080-5447-8440-71B59FEFA907}"/>
              </a:ext>
            </a:extLst>
          </p:cNvPr>
          <p:cNvSpPr txBox="1"/>
          <p:nvPr/>
        </p:nvSpPr>
        <p:spPr>
          <a:xfrm>
            <a:off x="2705100" y="2596953"/>
            <a:ext cx="123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name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5CB42F8-2A96-E079-21C0-F65299A400B2}"/>
              </a:ext>
            </a:extLst>
          </p:cNvPr>
          <p:cNvSpPr txBox="1"/>
          <p:nvPr/>
        </p:nvSpPr>
        <p:spPr>
          <a:xfrm>
            <a:off x="2147454" y="2999361"/>
            <a:ext cx="123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7D767F8-AE79-3E98-C74E-6BE37FAF1FE8}"/>
              </a:ext>
            </a:extLst>
          </p:cNvPr>
          <p:cNvSpPr txBox="1"/>
          <p:nvPr/>
        </p:nvSpPr>
        <p:spPr>
          <a:xfrm>
            <a:off x="1940502" y="3362144"/>
            <a:ext cx="123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old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D96BF9C-537D-854B-4715-02B7A066F2B1}"/>
              </a:ext>
            </a:extLst>
          </p:cNvPr>
          <p:cNvSpPr txBox="1"/>
          <p:nvPr/>
        </p:nvSpPr>
        <p:spPr>
          <a:xfrm>
            <a:off x="2984788" y="3672744"/>
            <a:ext cx="123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big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547EBDB-F304-3487-6EB1-4C7C2DA52BFD}"/>
              </a:ext>
            </a:extLst>
          </p:cNvPr>
          <p:cNvSpPr txBox="1"/>
          <p:nvPr/>
        </p:nvSpPr>
        <p:spPr>
          <a:xfrm>
            <a:off x="3177020" y="4062125"/>
            <a:ext cx="123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pet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B0C48B1-827E-E09F-D7F1-1FCD9358F8B4}"/>
              </a:ext>
            </a:extLst>
          </p:cNvPr>
          <p:cNvSpPr txBox="1"/>
          <p:nvPr/>
        </p:nvSpPr>
        <p:spPr>
          <a:xfrm>
            <a:off x="3383972" y="4465015"/>
            <a:ext cx="123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D30306A-3D09-AB36-0B28-ECC5EDFD7E75}"/>
              </a:ext>
            </a:extLst>
          </p:cNvPr>
          <p:cNvSpPr txBox="1"/>
          <p:nvPr/>
        </p:nvSpPr>
        <p:spPr>
          <a:xfrm>
            <a:off x="706582" y="5257286"/>
            <a:ext cx="103285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/>
              <a:t>Then, work in pairs. Ask your partner about him/her and answer the questions about yourself.</a:t>
            </a:r>
          </a:p>
        </p:txBody>
      </p:sp>
    </p:spTree>
    <p:extLst>
      <p:ext uri="{BB962C8B-B14F-4D97-AF65-F5344CB8AC3E}">
        <p14:creationId xmlns:p14="http://schemas.microsoft.com/office/powerpoint/2010/main" val="16748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99EFBCC3-72A2-8B27-6B65-F4BFC526D8F8}"/>
              </a:ext>
            </a:extLst>
          </p:cNvPr>
          <p:cNvSpPr txBox="1"/>
          <p:nvPr/>
        </p:nvSpPr>
        <p:spPr>
          <a:xfrm>
            <a:off x="550718" y="633846"/>
            <a:ext cx="11066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Click on the following link and play the game</a:t>
            </a:r>
            <a:r>
              <a:rPr lang="hr-HR" sz="2400"/>
              <a:t> ‘‘Mysterious you’’.</a:t>
            </a:r>
          </a:p>
          <a:p>
            <a:endParaRPr lang="hr-HR" sz="2400"/>
          </a:p>
          <a:p>
            <a:pPr algn="ctr"/>
            <a:r>
              <a:rPr lang="en-GB" sz="2400">
                <a:hlinkClick r:id="rId2"/>
              </a:rPr>
              <a:t>https://wordwall.net/resource/237334/mysterious-you-reveal-your-secrets-talk-about-yourself</a:t>
            </a:r>
            <a:r>
              <a:rPr lang="hr-HR" sz="2400"/>
              <a:t> </a:t>
            </a:r>
            <a:r>
              <a:rPr lang="en-GB" sz="2400"/>
              <a:t> </a:t>
            </a:r>
            <a:endParaRPr lang="hr-HR" sz="2400"/>
          </a:p>
          <a:p>
            <a:pPr algn="ctr"/>
            <a:endParaRPr lang="en-GB" sz="2400"/>
          </a:p>
        </p:txBody>
      </p:sp>
      <p:pic>
        <p:nvPicPr>
          <p:cNvPr id="8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D1F84D14-AAD0-BBF3-9922-A0E6CFE9C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52" y="2572838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67587F9-D6C8-508D-C642-3FC20419BEEA}"/>
              </a:ext>
            </a:extLst>
          </p:cNvPr>
          <p:cNvSpPr txBox="1"/>
          <p:nvPr/>
        </p:nvSpPr>
        <p:spPr>
          <a:xfrm>
            <a:off x="810491" y="3977385"/>
            <a:ext cx="10401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Click on the following link and choose ‘‘Learn more”. Read the text </a:t>
            </a:r>
            <a:r>
              <a:rPr lang="hr-HR" sz="2800" i="1"/>
              <a:t>Dario’s hometown.</a:t>
            </a:r>
          </a:p>
          <a:p>
            <a:endParaRPr lang="hr-HR" sz="2800" i="1"/>
          </a:p>
          <a:p>
            <a:pPr algn="ctr"/>
            <a:r>
              <a:rPr lang="hr-HR" sz="2800">
                <a:hlinkClick r:id="rId5"/>
              </a:rPr>
              <a:t>https://www.e-sfera.hr/dodatni-digitalni-sadrzaji/c94d868a-a3be-4d7e-8968-eb8de06794be/</a:t>
            </a:r>
            <a:r>
              <a:rPr lang="hr-HR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9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479C4CC-1F18-6E40-6DE8-9F7B320DAC56}"/>
              </a:ext>
            </a:extLst>
          </p:cNvPr>
          <p:cNvSpPr txBox="1"/>
          <p:nvPr/>
        </p:nvSpPr>
        <p:spPr>
          <a:xfrm>
            <a:off x="346229" y="284085"/>
            <a:ext cx="700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Open your book at page 14.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BC7B79C-DCAD-6964-C95B-415D43A53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29" y="1156661"/>
            <a:ext cx="5067215" cy="3030172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AD6B50B5-98F2-A781-5FC6-81AC4DB542A4}"/>
              </a:ext>
            </a:extLst>
          </p:cNvPr>
          <p:cNvSpPr txBox="1"/>
          <p:nvPr/>
        </p:nvSpPr>
        <p:spPr>
          <a:xfrm>
            <a:off x="6380904" y="284085"/>
            <a:ext cx="3615352" cy="267765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Do you know the meaning of the following words?</a:t>
            </a:r>
          </a:p>
          <a:p>
            <a:endParaRPr lang="hr-HR" sz="2400"/>
          </a:p>
          <a:p>
            <a:r>
              <a:rPr lang="hr-HR" sz="2400"/>
              <a:t>almost</a:t>
            </a:r>
          </a:p>
          <a:p>
            <a:r>
              <a:rPr lang="hr-HR" sz="2400"/>
              <a:t>naughty</a:t>
            </a:r>
          </a:p>
          <a:p>
            <a:r>
              <a:rPr lang="hr-HR" sz="2400"/>
              <a:t>don’t believe it</a:t>
            </a:r>
          </a:p>
          <a:p>
            <a:r>
              <a:rPr lang="hr-HR" sz="2400"/>
              <a:t>talk big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A6FA8A00-44CD-D1CE-1615-26F8D3FEFF2D}"/>
              </a:ext>
            </a:extLst>
          </p:cNvPr>
          <p:cNvSpPr txBox="1"/>
          <p:nvPr/>
        </p:nvSpPr>
        <p:spPr>
          <a:xfrm>
            <a:off x="6380904" y="3042032"/>
            <a:ext cx="4631653" cy="267765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r-HR" sz="2400"/>
              <a:t>Listen to Ian and Alice. Answer the questions.</a:t>
            </a:r>
          </a:p>
          <a:p>
            <a:endParaRPr lang="hr-HR" sz="2400"/>
          </a:p>
          <a:p>
            <a:endParaRPr lang="hr-HR" sz="2400"/>
          </a:p>
          <a:p>
            <a:r>
              <a:rPr lang="hr-HR" sz="2400"/>
              <a:t>Who are Linda and Rover?</a:t>
            </a:r>
          </a:p>
          <a:p>
            <a:r>
              <a:rPr lang="hr-HR" sz="2400"/>
              <a:t>Who talks big?</a:t>
            </a:r>
          </a:p>
          <a:p>
            <a:r>
              <a:rPr lang="hr-HR" sz="2400"/>
              <a:t>Is Linda Alice’s sister?</a:t>
            </a:r>
            <a:endParaRPr lang="hr-HR" sz="1600"/>
          </a:p>
        </p:txBody>
      </p:sp>
      <p:pic>
        <p:nvPicPr>
          <p:cNvPr id="9" name="03_lesson__1_ian_1">
            <a:hlinkClick r:id="" action="ppaction://media"/>
            <a:extLst>
              <a:ext uri="{FF2B5EF4-FFF2-40B4-BE49-F238E27FC236}">
                <a16:creationId xmlns:a16="http://schemas.microsoft.com/office/drawing/2014/main" id="{60DE95B0-4713-9BF0-834E-619FC8C9D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44898" y="3592897"/>
            <a:ext cx="487363" cy="487363"/>
          </a:xfrm>
          <a:prstGeom prst="rect">
            <a:avLst/>
          </a:prstGeom>
        </p:spPr>
      </p:pic>
      <p:pic>
        <p:nvPicPr>
          <p:cNvPr id="10" name="04_lesson__1_alice_1">
            <a:hlinkClick r:id="" action="ppaction://media"/>
            <a:extLst>
              <a:ext uri="{FF2B5EF4-FFF2-40B4-BE49-F238E27FC236}">
                <a16:creationId xmlns:a16="http://schemas.microsoft.com/office/drawing/2014/main" id="{3F6705C6-7D0A-987F-F889-BEFDE804F5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45888" y="35928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8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8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479C4CC-1F18-6E40-6DE8-9F7B320DAC56}"/>
              </a:ext>
            </a:extLst>
          </p:cNvPr>
          <p:cNvSpPr txBox="1"/>
          <p:nvPr/>
        </p:nvSpPr>
        <p:spPr>
          <a:xfrm>
            <a:off x="346229" y="284085"/>
            <a:ext cx="7004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Listen again and do task 1.</a:t>
            </a:r>
          </a:p>
        </p:txBody>
      </p:sp>
      <p:pic>
        <p:nvPicPr>
          <p:cNvPr id="9" name="03_lesson__1_ian_1">
            <a:hlinkClick r:id="" action="ppaction://media"/>
            <a:extLst>
              <a:ext uri="{FF2B5EF4-FFF2-40B4-BE49-F238E27FC236}">
                <a16:creationId xmlns:a16="http://schemas.microsoft.com/office/drawing/2014/main" id="{60DE95B0-4713-9BF0-834E-619FC8C9D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80082" y="349083"/>
            <a:ext cx="487363" cy="487363"/>
          </a:xfrm>
          <a:prstGeom prst="rect">
            <a:avLst/>
          </a:prstGeom>
        </p:spPr>
      </p:pic>
      <p:pic>
        <p:nvPicPr>
          <p:cNvPr id="10" name="04_lesson__1_alice_1">
            <a:hlinkClick r:id="" action="ppaction://media"/>
            <a:extLst>
              <a:ext uri="{FF2B5EF4-FFF2-40B4-BE49-F238E27FC236}">
                <a16:creationId xmlns:a16="http://schemas.microsoft.com/office/drawing/2014/main" id="{3F6705C6-7D0A-987F-F889-BEFDE804F5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28637" y="349082"/>
            <a:ext cx="487363" cy="48736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D82AACC-3C4F-6658-43BB-FA06A57A1A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4154" y="927142"/>
            <a:ext cx="4476750" cy="2343150"/>
          </a:xfrm>
          <a:prstGeom prst="rect">
            <a:avLst/>
          </a:prstGeom>
        </p:spPr>
      </p:pic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52C92940-DC0C-EBD4-F152-CAFF8E816547}"/>
              </a:ext>
            </a:extLst>
          </p:cNvPr>
          <p:cNvCxnSpPr>
            <a:cxnSpLocks/>
          </p:cNvCxnSpPr>
          <p:nvPr/>
        </p:nvCxnSpPr>
        <p:spPr>
          <a:xfrm>
            <a:off x="3630967" y="1740023"/>
            <a:ext cx="1047565" cy="358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CFEB3B0E-230D-4E1A-0E06-ACE562540569}"/>
              </a:ext>
            </a:extLst>
          </p:cNvPr>
          <p:cNvCxnSpPr>
            <a:cxnSpLocks/>
          </p:cNvCxnSpPr>
          <p:nvPr/>
        </p:nvCxnSpPr>
        <p:spPr>
          <a:xfrm>
            <a:off x="3324687" y="2094990"/>
            <a:ext cx="1478132" cy="59494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>
            <a:extLst>
              <a:ext uri="{FF2B5EF4-FFF2-40B4-BE49-F238E27FC236}">
                <a16:creationId xmlns:a16="http://schemas.microsoft.com/office/drawing/2014/main" id="{06617399-2761-DFF3-36C3-6A7178B922ED}"/>
              </a:ext>
            </a:extLst>
          </p:cNvPr>
          <p:cNvCxnSpPr>
            <a:cxnSpLocks/>
          </p:cNvCxnSpPr>
          <p:nvPr/>
        </p:nvCxnSpPr>
        <p:spPr>
          <a:xfrm>
            <a:off x="3259585" y="2344095"/>
            <a:ext cx="1418947" cy="6299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7DA45669-5BA1-921B-84FC-ED40F162ABC1}"/>
              </a:ext>
            </a:extLst>
          </p:cNvPr>
          <p:cNvCxnSpPr>
            <a:cxnSpLocks/>
          </p:cNvCxnSpPr>
          <p:nvPr/>
        </p:nvCxnSpPr>
        <p:spPr>
          <a:xfrm flipV="1">
            <a:off x="3506680" y="1798717"/>
            <a:ext cx="1171852" cy="89121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id="{D3E6F754-1BCC-3C79-4A97-4DFFB6638E51}"/>
              </a:ext>
            </a:extLst>
          </p:cNvPr>
          <p:cNvCxnSpPr>
            <a:cxnSpLocks/>
          </p:cNvCxnSpPr>
          <p:nvPr/>
        </p:nvCxnSpPr>
        <p:spPr>
          <a:xfrm flipV="1">
            <a:off x="3711605" y="2392462"/>
            <a:ext cx="966927" cy="59374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563D39A7-CA80-0D05-8662-E51473BF15C2}"/>
              </a:ext>
            </a:extLst>
          </p:cNvPr>
          <p:cNvSpPr txBox="1"/>
          <p:nvPr/>
        </p:nvSpPr>
        <p:spPr>
          <a:xfrm>
            <a:off x="559293" y="3421058"/>
            <a:ext cx="9152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Copy the expressions in your notebook and translate them.</a:t>
            </a:r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id="{BFCB63C9-3E02-8920-DB6F-0DB7A7CD27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033" y="4083173"/>
            <a:ext cx="4436900" cy="2653246"/>
          </a:xfrm>
          <a:prstGeom prst="rect">
            <a:avLst/>
          </a:prstGeom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14270994-97FF-489D-7853-705687D872AD}"/>
              </a:ext>
            </a:extLst>
          </p:cNvPr>
          <p:cNvSpPr txBox="1"/>
          <p:nvPr/>
        </p:nvSpPr>
        <p:spPr>
          <a:xfrm>
            <a:off x="6096000" y="4216893"/>
            <a:ext cx="498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In pairs, read the text out loud. </a:t>
            </a:r>
          </a:p>
        </p:txBody>
      </p:sp>
    </p:spTree>
    <p:extLst>
      <p:ext uri="{BB962C8B-B14F-4D97-AF65-F5344CB8AC3E}">
        <p14:creationId xmlns:p14="http://schemas.microsoft.com/office/powerpoint/2010/main" val="27864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8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8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8C17190-2A90-6E1A-FADA-784F650CB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22" y="1234459"/>
            <a:ext cx="11172825" cy="34480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75AD10C-475F-B6E8-2532-DEED4D35ADAA}"/>
              </a:ext>
            </a:extLst>
          </p:cNvPr>
          <p:cNvSpPr txBox="1"/>
          <p:nvPr/>
        </p:nvSpPr>
        <p:spPr>
          <a:xfrm>
            <a:off x="363984" y="221942"/>
            <a:ext cx="11079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Read the words in task 4. If you don’t know the meaning of the word in the circle, colour that circle.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F1903FB-913F-9E2D-5417-2C3BA197E151}"/>
              </a:ext>
            </a:extLst>
          </p:cNvPr>
          <p:cNvSpPr txBox="1"/>
          <p:nvPr/>
        </p:nvSpPr>
        <p:spPr>
          <a:xfrm>
            <a:off x="480874" y="5161876"/>
            <a:ext cx="11079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Copy the table in your notebook and copy the words in the right column.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494F9CC-D19D-0F1C-D896-CC0DD5B2E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90" y="1261887"/>
            <a:ext cx="9878088" cy="34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1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DC9F534-661B-1ED0-1B60-BA0091E5B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59" y="1056443"/>
            <a:ext cx="10563225" cy="25146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8E1F440-6672-2796-949F-878B5CC121F7}"/>
              </a:ext>
            </a:extLst>
          </p:cNvPr>
          <p:cNvSpPr txBox="1"/>
          <p:nvPr/>
        </p:nvSpPr>
        <p:spPr>
          <a:xfrm>
            <a:off x="275208" y="346229"/>
            <a:ext cx="1048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Look at the ‘‘Remember” box on page 15.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37A2983-BD7B-BA33-BD45-7D6A3EB9CBA1}"/>
              </a:ext>
            </a:extLst>
          </p:cNvPr>
          <p:cNvSpPr txBox="1"/>
          <p:nvPr/>
        </p:nvSpPr>
        <p:spPr>
          <a:xfrm>
            <a:off x="2835676" y="4645669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>
                <a:hlinkClick r:id="rId3"/>
              </a:rPr>
              <a:t>https://learningapps.org/view5192259</a:t>
            </a:r>
            <a:r>
              <a:rPr lang="hr-HR" sz="2400"/>
              <a:t>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D05B129-A360-8401-FB65-A58A1514AA42}"/>
              </a:ext>
            </a:extLst>
          </p:cNvPr>
          <p:cNvSpPr txBox="1"/>
          <p:nvPr/>
        </p:nvSpPr>
        <p:spPr>
          <a:xfrm>
            <a:off x="640672" y="3923690"/>
            <a:ext cx="10484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Click on the following link and complete the task. Sort out the words and make sentences. </a:t>
            </a:r>
          </a:p>
        </p:txBody>
      </p:sp>
    </p:spTree>
    <p:extLst>
      <p:ext uri="{BB962C8B-B14F-4D97-AF65-F5344CB8AC3E}">
        <p14:creationId xmlns:p14="http://schemas.microsoft.com/office/powerpoint/2010/main" val="14784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D404F724-5431-C7D8-5BDD-C1D9123E9422}"/>
              </a:ext>
            </a:extLst>
          </p:cNvPr>
          <p:cNvSpPr txBox="1"/>
          <p:nvPr/>
        </p:nvSpPr>
        <p:spPr>
          <a:xfrm>
            <a:off x="701336" y="461639"/>
            <a:ext cx="9996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Listen to the song </a:t>
            </a:r>
            <a:r>
              <a:rPr lang="hr-HR" sz="2400" i="1"/>
              <a:t>Emily’s rap</a:t>
            </a:r>
            <a:r>
              <a:rPr lang="hr-HR" sz="2400" b="1" i="1"/>
              <a:t> </a:t>
            </a:r>
            <a:r>
              <a:rPr lang="hr-HR" sz="2400"/>
              <a:t>and follow the beat.</a:t>
            </a:r>
          </a:p>
        </p:txBody>
      </p:sp>
      <p:pic>
        <p:nvPicPr>
          <p:cNvPr id="5" name="05_lesson_1_emily_s_rap_1">
            <a:hlinkClick r:id="" action="ppaction://media"/>
            <a:extLst>
              <a:ext uri="{FF2B5EF4-FFF2-40B4-BE49-F238E27FC236}">
                <a16:creationId xmlns:a16="http://schemas.microsoft.com/office/drawing/2014/main" id="{CF4277DF-66A2-E481-B771-E0ADFA3DA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93895" y="435941"/>
            <a:ext cx="487363" cy="48736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87727A5-0A2F-A21D-5A61-F29F42457A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4618" y="1411550"/>
            <a:ext cx="8383445" cy="4823454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0E10A81-7E39-CCAB-23FD-7306E313F22A}"/>
              </a:ext>
            </a:extLst>
          </p:cNvPr>
          <p:cNvSpPr txBox="1"/>
          <p:nvPr/>
        </p:nvSpPr>
        <p:spPr>
          <a:xfrm>
            <a:off x="443884" y="2015231"/>
            <a:ext cx="2633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Fill in the gaps with the correct word.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8BA248A-427F-4EE8-57A9-9740C3CABA64}"/>
              </a:ext>
            </a:extLst>
          </p:cNvPr>
          <p:cNvSpPr txBox="1"/>
          <p:nvPr/>
        </p:nvSpPr>
        <p:spPr>
          <a:xfrm>
            <a:off x="9277165" y="2539014"/>
            <a:ext cx="861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flat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D05F2AB7-D18A-123E-6C6A-14AD36C1667F}"/>
              </a:ext>
            </a:extLst>
          </p:cNvPr>
          <p:cNvSpPr txBox="1"/>
          <p:nvPr/>
        </p:nvSpPr>
        <p:spPr>
          <a:xfrm>
            <a:off x="9725487" y="3135297"/>
            <a:ext cx="861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dog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5312F96-E885-2A8A-4F82-C74E25BB2AF9}"/>
              </a:ext>
            </a:extLst>
          </p:cNvPr>
          <p:cNvSpPr txBox="1"/>
          <p:nvPr/>
        </p:nvSpPr>
        <p:spPr>
          <a:xfrm>
            <a:off x="9456197" y="3429000"/>
            <a:ext cx="100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sheep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59D727CA-2B63-16F9-4985-2F4EBB91DFEA}"/>
              </a:ext>
            </a:extLst>
          </p:cNvPr>
          <p:cNvSpPr txBox="1"/>
          <p:nvPr/>
        </p:nvSpPr>
        <p:spPr>
          <a:xfrm>
            <a:off x="9456197" y="4025283"/>
            <a:ext cx="1130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mouse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54ED1981-BBAF-5146-FD7B-DE8841094CC5}"/>
              </a:ext>
            </a:extLst>
          </p:cNvPr>
          <p:cNvSpPr txBox="1"/>
          <p:nvPr/>
        </p:nvSpPr>
        <p:spPr>
          <a:xfrm>
            <a:off x="10138299" y="4533860"/>
            <a:ext cx="98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doors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03FAA666-ABDA-2EBF-B87C-9E7A8D609BB7}"/>
              </a:ext>
            </a:extLst>
          </p:cNvPr>
          <p:cNvSpPr txBox="1"/>
          <p:nvPr/>
        </p:nvSpPr>
        <p:spPr>
          <a:xfrm>
            <a:off x="474955" y="3135297"/>
            <a:ext cx="2436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Listen and read out the last word only.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E9210B0-06CB-CE23-8A0A-D0904D72E1E8}"/>
              </a:ext>
            </a:extLst>
          </p:cNvPr>
          <p:cNvSpPr txBox="1"/>
          <p:nvPr/>
        </p:nvSpPr>
        <p:spPr>
          <a:xfrm>
            <a:off x="474954" y="4624695"/>
            <a:ext cx="2436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Listen and sing along.</a:t>
            </a:r>
          </a:p>
        </p:txBody>
      </p:sp>
      <p:pic>
        <p:nvPicPr>
          <p:cNvPr id="2" name="05_lesson_1_emily_s_rap_1">
            <a:hlinkClick r:id="" action="ppaction://media"/>
            <a:extLst>
              <a:ext uri="{FF2B5EF4-FFF2-40B4-BE49-F238E27FC236}">
                <a16:creationId xmlns:a16="http://schemas.microsoft.com/office/drawing/2014/main" id="{A46B16BB-F228-B0FD-98C6-5A1FED6FD5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3" name="05_lesson_1_emily_s_rap_1">
            <a:hlinkClick r:id="" action="ppaction://media"/>
            <a:extLst>
              <a:ext uri="{FF2B5EF4-FFF2-40B4-BE49-F238E27FC236}">
                <a16:creationId xmlns:a16="http://schemas.microsoft.com/office/drawing/2014/main" id="{477DF524-8265-AF40-29C2-C214F3D77D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2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2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23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D1F84D14-AAD0-BBF3-9922-A0E6CFE9C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594" y="859449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67587F9-D6C8-508D-C642-3FC20419BEEA}"/>
              </a:ext>
            </a:extLst>
          </p:cNvPr>
          <p:cNvSpPr txBox="1"/>
          <p:nvPr/>
        </p:nvSpPr>
        <p:spPr>
          <a:xfrm>
            <a:off x="730592" y="2814022"/>
            <a:ext cx="10401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Click on the following link and choose ‘‘Self check”. Complete the task.</a:t>
            </a:r>
            <a:endParaRPr lang="hr-HR" sz="2800" i="1"/>
          </a:p>
          <a:p>
            <a:endParaRPr lang="hr-HR" sz="2800" i="1"/>
          </a:p>
          <a:p>
            <a:pPr algn="ctr"/>
            <a:r>
              <a:rPr lang="hr-HR" sz="2800">
                <a:hlinkClick r:id="rId4"/>
              </a:rPr>
              <a:t>https://www.e-sfera.hr/dodatni-digitalni-sadrzaji/c94d868a-a3be-4d7e-8968-eb8de06794be/</a:t>
            </a:r>
            <a:r>
              <a:rPr lang="hr-HR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0135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1EDFFFA4-965E-3EB1-774D-BEC1D47E2D0D}"/>
              </a:ext>
            </a:extLst>
          </p:cNvPr>
          <p:cNvSpPr txBox="1"/>
          <p:nvPr/>
        </p:nvSpPr>
        <p:spPr>
          <a:xfrm>
            <a:off x="506027" y="292963"/>
            <a:ext cx="6374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Open your workbook at pages 5 and 6.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B538559-8411-23B1-DD0D-D068B1D16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45" y="1368871"/>
            <a:ext cx="7639050" cy="301942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35D5E9C-D001-299E-67C9-64C6CE3DDF43}"/>
              </a:ext>
            </a:extLst>
          </p:cNvPr>
          <p:cNvSpPr txBox="1"/>
          <p:nvPr/>
        </p:nvSpPr>
        <p:spPr>
          <a:xfrm>
            <a:off x="5468645" y="2175029"/>
            <a:ext cx="300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He’s naughty.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C71035F-1B92-F952-0349-F1C672C99A46}"/>
              </a:ext>
            </a:extLst>
          </p:cNvPr>
          <p:cNvSpPr txBox="1"/>
          <p:nvPr/>
        </p:nvSpPr>
        <p:spPr>
          <a:xfrm>
            <a:off x="5468645" y="2636694"/>
            <a:ext cx="300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It isn’t hot.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FB045F7-87D0-6F82-90A3-4370F1892455}"/>
              </a:ext>
            </a:extLst>
          </p:cNvPr>
          <p:cNvSpPr txBox="1"/>
          <p:nvPr/>
        </p:nvSpPr>
        <p:spPr>
          <a:xfrm>
            <a:off x="5291091" y="3020104"/>
            <a:ext cx="300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I haven’t got a bike.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C4BC06FE-B450-3AD1-B5C7-B1D599770C81}"/>
              </a:ext>
            </a:extLst>
          </p:cNvPr>
          <p:cNvSpPr txBox="1"/>
          <p:nvPr/>
        </p:nvSpPr>
        <p:spPr>
          <a:xfrm>
            <a:off x="5379867" y="3457585"/>
            <a:ext cx="300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She’s got a cat.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4D143740-837E-A46D-621C-389BCC86FCCA}"/>
              </a:ext>
            </a:extLst>
          </p:cNvPr>
          <p:cNvSpPr txBox="1"/>
          <p:nvPr/>
        </p:nvSpPr>
        <p:spPr>
          <a:xfrm>
            <a:off x="5291090" y="3887504"/>
            <a:ext cx="300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He hasn’t got a dog.</a:t>
            </a:r>
          </a:p>
        </p:txBody>
      </p:sp>
    </p:spTree>
    <p:extLst>
      <p:ext uri="{BB962C8B-B14F-4D97-AF65-F5344CB8AC3E}">
        <p14:creationId xmlns:p14="http://schemas.microsoft.com/office/powerpoint/2010/main" val="270891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38BD9A6-8A95-05CE-5113-190131D1D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31" y="253152"/>
            <a:ext cx="10782300" cy="3457575"/>
          </a:xfrm>
          <a:prstGeom prst="rect">
            <a:avLst/>
          </a:prstGeom>
        </p:spPr>
      </p:pic>
      <p:sp>
        <p:nvSpPr>
          <p:cNvPr id="6" name="Elipsa 5">
            <a:extLst>
              <a:ext uri="{FF2B5EF4-FFF2-40B4-BE49-F238E27FC236}">
                <a16:creationId xmlns:a16="http://schemas.microsoft.com/office/drawing/2014/main" id="{3B959FA9-9A11-F967-5F96-BA2861ABF8EC}"/>
              </a:ext>
            </a:extLst>
          </p:cNvPr>
          <p:cNvSpPr/>
          <p:nvPr/>
        </p:nvSpPr>
        <p:spPr>
          <a:xfrm>
            <a:off x="5690586" y="896645"/>
            <a:ext cx="328474" cy="3373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>
            <a:extLst>
              <a:ext uri="{FF2B5EF4-FFF2-40B4-BE49-F238E27FC236}">
                <a16:creationId xmlns:a16="http://schemas.microsoft.com/office/drawing/2014/main" id="{08EDDF49-E235-4E65-0616-6A64CF23D123}"/>
              </a:ext>
            </a:extLst>
          </p:cNvPr>
          <p:cNvSpPr/>
          <p:nvPr/>
        </p:nvSpPr>
        <p:spPr>
          <a:xfrm>
            <a:off x="6597588" y="1297620"/>
            <a:ext cx="328474" cy="3373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03A84D64-BF7D-54A2-EB0A-874535FCD821}"/>
              </a:ext>
            </a:extLst>
          </p:cNvPr>
          <p:cNvSpPr/>
          <p:nvPr/>
        </p:nvSpPr>
        <p:spPr>
          <a:xfrm>
            <a:off x="6585750" y="1644588"/>
            <a:ext cx="1324253" cy="3373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77B9F34A-7866-F107-C21F-837C43A748F7}"/>
              </a:ext>
            </a:extLst>
          </p:cNvPr>
          <p:cNvSpPr/>
          <p:nvPr/>
        </p:nvSpPr>
        <p:spPr>
          <a:xfrm>
            <a:off x="5690586" y="2052221"/>
            <a:ext cx="328474" cy="3373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6D63B5AF-356C-FCBF-38E1-35F4BC5DAC1B}"/>
              </a:ext>
            </a:extLst>
          </p:cNvPr>
          <p:cNvSpPr/>
          <p:nvPr/>
        </p:nvSpPr>
        <p:spPr>
          <a:xfrm>
            <a:off x="5489359" y="2389572"/>
            <a:ext cx="1059401" cy="4068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25E03BA9-A780-5A50-4558-EC7FAEA74E44}"/>
              </a:ext>
            </a:extLst>
          </p:cNvPr>
          <p:cNvSpPr/>
          <p:nvPr/>
        </p:nvSpPr>
        <p:spPr>
          <a:xfrm>
            <a:off x="7218283" y="2798084"/>
            <a:ext cx="691719" cy="3373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E7B37D3C-B062-F685-1AF0-F60A9A944526}"/>
              </a:ext>
            </a:extLst>
          </p:cNvPr>
          <p:cNvSpPr/>
          <p:nvPr/>
        </p:nvSpPr>
        <p:spPr>
          <a:xfrm>
            <a:off x="5931762" y="3260324"/>
            <a:ext cx="994299" cy="3373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EDEBC2F1-290F-B2BD-9812-756042D87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90537"/>
            <a:ext cx="7924800" cy="5876925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A7F92954-0894-50EF-24CC-281129072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811" y="490537"/>
            <a:ext cx="7404632" cy="586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C7137AF-1FB0-783C-12C5-A6AC6E73A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53909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BFF67F5-4766-62EC-7C65-2575FC585156}"/>
              </a:ext>
            </a:extLst>
          </p:cNvPr>
          <p:cNvSpPr txBox="1"/>
          <p:nvPr/>
        </p:nvSpPr>
        <p:spPr>
          <a:xfrm>
            <a:off x="5496791" y="457200"/>
            <a:ext cx="6255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Let’s get familiar with the book.</a:t>
            </a:r>
          </a:p>
          <a:p>
            <a:endParaRPr lang="hr-HR" sz="2800"/>
          </a:p>
          <a:p>
            <a:endParaRPr lang="hr-HR" sz="2800"/>
          </a:p>
          <a:p>
            <a:r>
              <a:rPr lang="hr-HR" sz="2800"/>
              <a:t>Scan the QR codes in your book</a:t>
            </a:r>
            <a:endParaRPr lang="hr-HR" sz="2800">
              <a:highlight>
                <a:srgbClr val="FFFF00"/>
              </a:highlight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D5BF56C-C1FD-DD58-9E11-11CAEA757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731" y="3117271"/>
            <a:ext cx="6382935" cy="2950153"/>
          </a:xfrm>
          <a:prstGeom prst="rect">
            <a:avLst/>
          </a:prstGeom>
        </p:spPr>
      </p:pic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751533E4-2FB9-61BA-CB17-22D366D5B177}"/>
              </a:ext>
            </a:extLst>
          </p:cNvPr>
          <p:cNvCxnSpPr/>
          <p:nvPr/>
        </p:nvCxnSpPr>
        <p:spPr>
          <a:xfrm flipH="1">
            <a:off x="10962409" y="3522518"/>
            <a:ext cx="45364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F559076A-5A5E-B5B3-47D4-686454A91509}"/>
              </a:ext>
            </a:extLst>
          </p:cNvPr>
          <p:cNvCxnSpPr>
            <a:cxnSpLocks/>
          </p:cNvCxnSpPr>
          <p:nvPr/>
        </p:nvCxnSpPr>
        <p:spPr>
          <a:xfrm flipV="1">
            <a:off x="5403185" y="6067424"/>
            <a:ext cx="0" cy="4511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:a16="http://schemas.microsoft.com/office/drawing/2014/main" id="{6D4DD0EB-B1ED-08D3-5F5F-654506EBD7B7}"/>
              </a:ext>
            </a:extLst>
          </p:cNvPr>
          <p:cNvCxnSpPr>
            <a:cxnSpLocks/>
          </p:cNvCxnSpPr>
          <p:nvPr/>
        </p:nvCxnSpPr>
        <p:spPr>
          <a:xfrm flipV="1">
            <a:off x="7685722" y="6067424"/>
            <a:ext cx="0" cy="4511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D32D0EFB-5F59-9BC5-E07A-4CC53FF27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95" y="66675"/>
            <a:ext cx="8562975" cy="67246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1C9D208-D108-94F2-1D5F-866D640C5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" y="1867935"/>
            <a:ext cx="105441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F17974C5-F2A5-BD2C-BA53-5D9E8151CAA6}"/>
              </a:ext>
            </a:extLst>
          </p:cNvPr>
          <p:cNvSpPr txBox="1"/>
          <p:nvPr/>
        </p:nvSpPr>
        <p:spPr>
          <a:xfrm>
            <a:off x="824948" y="258417"/>
            <a:ext cx="10167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You’re going to describe your family member. Look at the rubric.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ACCD4B6-F0F2-F3F9-50CD-F894B1DA7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027664"/>
            <a:ext cx="120491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8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CFE79780-8D29-2343-F5C3-E6BCF7DA55A7}"/>
              </a:ext>
            </a:extLst>
          </p:cNvPr>
          <p:cNvSpPr txBox="1"/>
          <p:nvPr/>
        </p:nvSpPr>
        <p:spPr>
          <a:xfrm>
            <a:off x="477078" y="278296"/>
            <a:ext cx="10942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400"/>
          </a:p>
          <a:p>
            <a:endParaRPr lang="hr-HR" sz="2400"/>
          </a:p>
          <a:p>
            <a:r>
              <a:rPr lang="hr-HR" sz="2400"/>
              <a:t>Describe your family members to your partner. Then, listen to him/her describing his/her family member. Give him/her your feedback.</a:t>
            </a:r>
          </a:p>
          <a:p>
            <a:endParaRPr lang="hr-HR" sz="2400"/>
          </a:p>
          <a:p>
            <a:r>
              <a:rPr lang="hr-HR" sz="2400"/>
              <a:t>Present your mini project.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DAF95CF-4B55-A067-15DD-B9E1BE12B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2613370"/>
            <a:ext cx="105441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D1F84D14-AAD0-BBF3-9922-A0E6CFE9C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52" y="2160593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667587F9-D6C8-508D-C642-3FC20419BEEA}"/>
              </a:ext>
            </a:extLst>
          </p:cNvPr>
          <p:cNvSpPr txBox="1"/>
          <p:nvPr/>
        </p:nvSpPr>
        <p:spPr>
          <a:xfrm>
            <a:off x="895350" y="3947083"/>
            <a:ext cx="10401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Click on the following link and choose ‘‘Learn more”. Read the text </a:t>
            </a:r>
            <a:r>
              <a:rPr lang="hr-HR" sz="2800" i="1"/>
              <a:t>All about my family </a:t>
            </a:r>
            <a:r>
              <a:rPr lang="hr-HR" sz="2800"/>
              <a:t>and answer the questions.</a:t>
            </a:r>
            <a:endParaRPr lang="hr-HR" sz="2800" i="1"/>
          </a:p>
          <a:p>
            <a:endParaRPr lang="hr-HR" sz="2800" i="1"/>
          </a:p>
          <a:p>
            <a:pPr algn="ctr"/>
            <a:r>
              <a:rPr lang="hr-HR" sz="2800">
                <a:hlinkClick r:id="rId4"/>
              </a:rPr>
              <a:t>https://www.e-sfera.hr/dodatni-digitalni-sadrzaji/c94d868a-a3be-4d7e-8968-eb8de06794be/</a:t>
            </a:r>
            <a:r>
              <a:rPr lang="hr-HR" sz="2800"/>
              <a:t> 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14CDA3E-E2E0-2259-992C-D0E333FE900D}"/>
              </a:ext>
            </a:extLst>
          </p:cNvPr>
          <p:cNvSpPr txBox="1"/>
          <p:nvPr/>
        </p:nvSpPr>
        <p:spPr>
          <a:xfrm>
            <a:off x="785191" y="664148"/>
            <a:ext cx="985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Click on the following link and complete the task.</a:t>
            </a:r>
          </a:p>
          <a:p>
            <a:endParaRPr lang="hr-HR" sz="2400"/>
          </a:p>
          <a:p>
            <a:pPr algn="ctr"/>
            <a:r>
              <a:rPr lang="hr-HR" sz="2400">
                <a:hlinkClick r:id="rId5"/>
              </a:rPr>
              <a:t>https://wordwall.net/play/4439/073/117</a:t>
            </a:r>
            <a:r>
              <a:rPr lang="hr-HR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672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F8EFBB4-0E9D-0569-6B2E-93B093F482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584" y="114733"/>
            <a:ext cx="4972050" cy="40100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2660F0C-31FF-0DF7-6B6A-93D781A1B153}"/>
              </a:ext>
            </a:extLst>
          </p:cNvPr>
          <p:cNvSpPr txBox="1"/>
          <p:nvPr/>
        </p:nvSpPr>
        <p:spPr>
          <a:xfrm>
            <a:off x="5683827" y="394855"/>
            <a:ext cx="59747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Look at the picture on page 12.</a:t>
            </a:r>
          </a:p>
          <a:p>
            <a:endParaRPr lang="hr-HR" sz="2800"/>
          </a:p>
          <a:p>
            <a:r>
              <a:rPr lang="hr-HR" sz="2800"/>
              <a:t>Who do you think they are?</a:t>
            </a:r>
          </a:p>
          <a:p>
            <a:r>
              <a:rPr lang="hr-HR" sz="2800"/>
              <a:t>Where are they from? Look at the flags.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009410E-D748-4E35-CED5-A1CFF00964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584" y="1284584"/>
            <a:ext cx="6063961" cy="445028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C8B84996-F331-7EF4-8244-329F5A4C533A}"/>
              </a:ext>
            </a:extLst>
          </p:cNvPr>
          <p:cNvSpPr txBox="1"/>
          <p:nvPr/>
        </p:nvSpPr>
        <p:spPr>
          <a:xfrm>
            <a:off x="6546273" y="1904556"/>
            <a:ext cx="5112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Listen and write P for Pam and D for Dario.</a:t>
            </a:r>
          </a:p>
        </p:txBody>
      </p:sp>
      <p:pic>
        <p:nvPicPr>
          <p:cNvPr id="12" name="01_Lesson_1_Pam">
            <a:hlinkClick r:id="" action="ppaction://media"/>
            <a:extLst>
              <a:ext uri="{FF2B5EF4-FFF2-40B4-BE49-F238E27FC236}">
                <a16:creationId xmlns:a16="http://schemas.microsoft.com/office/drawing/2014/main" id="{878AFE78-4FD0-4A7E-56C1-7625AB54C9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81272" y="3065338"/>
            <a:ext cx="487363" cy="487363"/>
          </a:xfrm>
          <a:prstGeom prst="rect">
            <a:avLst/>
          </a:prstGeom>
        </p:spPr>
      </p:pic>
      <p:pic>
        <p:nvPicPr>
          <p:cNvPr id="13" name="02_lesson_1_dario_1">
            <a:hlinkClick r:id="" action="ppaction://media"/>
            <a:extLst>
              <a:ext uri="{FF2B5EF4-FFF2-40B4-BE49-F238E27FC236}">
                <a16:creationId xmlns:a16="http://schemas.microsoft.com/office/drawing/2014/main" id="{8C1FB95E-56D6-A570-F501-10C7A594F6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07236" y="4826289"/>
            <a:ext cx="487363" cy="48736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252F6592-E2DD-C57E-9AA1-EFB661018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659" y="394855"/>
            <a:ext cx="8052957" cy="5909987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4F10F839-C856-9113-51FD-6385D30F0514}"/>
              </a:ext>
            </a:extLst>
          </p:cNvPr>
          <p:cNvSpPr txBox="1"/>
          <p:nvPr/>
        </p:nvSpPr>
        <p:spPr>
          <a:xfrm>
            <a:off x="8671213" y="706985"/>
            <a:ext cx="2440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/>
              <a:t>Let’s check!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6FDCEF2-6B73-88F0-DF0F-B656204E00AD}"/>
              </a:ext>
            </a:extLst>
          </p:cNvPr>
          <p:cNvSpPr txBox="1"/>
          <p:nvPr/>
        </p:nvSpPr>
        <p:spPr>
          <a:xfrm>
            <a:off x="446810" y="1338068"/>
            <a:ext cx="39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B8F408C9-5738-051E-AFF7-07F665CE4EA1}"/>
              </a:ext>
            </a:extLst>
          </p:cNvPr>
          <p:cNvSpPr txBox="1"/>
          <p:nvPr/>
        </p:nvSpPr>
        <p:spPr>
          <a:xfrm>
            <a:off x="4315688" y="2381609"/>
            <a:ext cx="39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C38488D7-54CB-B4CE-9767-0F42563C28E3}"/>
              </a:ext>
            </a:extLst>
          </p:cNvPr>
          <p:cNvSpPr txBox="1"/>
          <p:nvPr/>
        </p:nvSpPr>
        <p:spPr>
          <a:xfrm>
            <a:off x="4315688" y="3397184"/>
            <a:ext cx="39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B5559842-0A6E-AA73-0355-2DE309B18D26}"/>
              </a:ext>
            </a:extLst>
          </p:cNvPr>
          <p:cNvSpPr txBox="1"/>
          <p:nvPr/>
        </p:nvSpPr>
        <p:spPr>
          <a:xfrm>
            <a:off x="446810" y="4428047"/>
            <a:ext cx="39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77B7FBC2-7B30-2175-0C2F-EF194A25F0EA}"/>
              </a:ext>
            </a:extLst>
          </p:cNvPr>
          <p:cNvSpPr txBox="1"/>
          <p:nvPr/>
        </p:nvSpPr>
        <p:spPr>
          <a:xfrm>
            <a:off x="446810" y="2353643"/>
            <a:ext cx="39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1E5C7B02-AAEC-BA51-5A9C-F56DB1D6BD05}"/>
              </a:ext>
            </a:extLst>
          </p:cNvPr>
          <p:cNvSpPr txBox="1"/>
          <p:nvPr/>
        </p:nvSpPr>
        <p:spPr>
          <a:xfrm>
            <a:off x="446810" y="3397184"/>
            <a:ext cx="39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6B433252-827A-7D3F-7BA7-D2E3CCA9A5DD}"/>
              </a:ext>
            </a:extLst>
          </p:cNvPr>
          <p:cNvSpPr txBox="1"/>
          <p:nvPr/>
        </p:nvSpPr>
        <p:spPr>
          <a:xfrm>
            <a:off x="446810" y="5473256"/>
            <a:ext cx="39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D3BFEC3B-5176-704C-D420-037D9BE517FF}"/>
              </a:ext>
            </a:extLst>
          </p:cNvPr>
          <p:cNvSpPr txBox="1"/>
          <p:nvPr/>
        </p:nvSpPr>
        <p:spPr>
          <a:xfrm>
            <a:off x="4292744" y="4408347"/>
            <a:ext cx="39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43B7EF4D-C352-EE15-F477-28796658D83E}"/>
              </a:ext>
            </a:extLst>
          </p:cNvPr>
          <p:cNvSpPr txBox="1"/>
          <p:nvPr/>
        </p:nvSpPr>
        <p:spPr>
          <a:xfrm>
            <a:off x="4315688" y="5447279"/>
            <a:ext cx="393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6303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8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526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6" grpId="1"/>
      <p:bldP spid="9" grpId="0"/>
      <p:bldP spid="9" grpId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1A0172C-514B-7571-B25A-9F29B6066F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974" y="1208983"/>
            <a:ext cx="11581535" cy="22200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F21F71D-006E-CD19-8256-9CDD717F6747}"/>
              </a:ext>
            </a:extLst>
          </p:cNvPr>
          <p:cNvSpPr txBox="1"/>
          <p:nvPr/>
        </p:nvSpPr>
        <p:spPr>
          <a:xfrm>
            <a:off x="384464" y="322118"/>
            <a:ext cx="10068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Listen again. Are the sentences true (T) or false (F)?</a:t>
            </a:r>
          </a:p>
        </p:txBody>
      </p:sp>
      <p:pic>
        <p:nvPicPr>
          <p:cNvPr id="7" name="01_Lesson_1_Pam">
            <a:hlinkClick r:id="" action="ppaction://media"/>
            <a:extLst>
              <a:ext uri="{FF2B5EF4-FFF2-40B4-BE49-F238E27FC236}">
                <a16:creationId xmlns:a16="http://schemas.microsoft.com/office/drawing/2014/main" id="{EEE6C013-23AF-09E4-7239-203250BB6C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9361" y="3671888"/>
            <a:ext cx="487363" cy="487363"/>
          </a:xfrm>
          <a:prstGeom prst="rect">
            <a:avLst/>
          </a:prstGeom>
        </p:spPr>
      </p:pic>
      <p:pic>
        <p:nvPicPr>
          <p:cNvPr id="8" name="02_lesson_1_dario_1">
            <a:hlinkClick r:id="" action="ppaction://media"/>
            <a:extLst>
              <a:ext uri="{FF2B5EF4-FFF2-40B4-BE49-F238E27FC236}">
                <a16:creationId xmlns:a16="http://schemas.microsoft.com/office/drawing/2014/main" id="{DF7573AC-8CC2-AF43-CE29-776236A714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60180" y="3671887"/>
            <a:ext cx="487363" cy="48736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1C17523E-725A-6121-F0A6-BD5A156935E7}"/>
              </a:ext>
            </a:extLst>
          </p:cNvPr>
          <p:cNvSpPr txBox="1"/>
          <p:nvPr/>
        </p:nvSpPr>
        <p:spPr>
          <a:xfrm>
            <a:off x="3737264" y="2851284"/>
            <a:ext cx="97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83FF783-B500-978B-BDBE-7E76415D3F70}"/>
              </a:ext>
            </a:extLst>
          </p:cNvPr>
          <p:cNvSpPr txBox="1"/>
          <p:nvPr/>
        </p:nvSpPr>
        <p:spPr>
          <a:xfrm>
            <a:off x="3979718" y="2178416"/>
            <a:ext cx="97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5ECB16AD-E302-329A-C836-C3C3317EC70F}"/>
              </a:ext>
            </a:extLst>
          </p:cNvPr>
          <p:cNvSpPr txBox="1"/>
          <p:nvPr/>
        </p:nvSpPr>
        <p:spPr>
          <a:xfrm>
            <a:off x="3685309" y="2491553"/>
            <a:ext cx="97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B98BEE5A-0BC5-24CD-C2D0-943358F9151B}"/>
              </a:ext>
            </a:extLst>
          </p:cNvPr>
          <p:cNvSpPr txBox="1"/>
          <p:nvPr/>
        </p:nvSpPr>
        <p:spPr>
          <a:xfrm>
            <a:off x="3827318" y="1841982"/>
            <a:ext cx="97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84436ED9-A16C-4C9B-FDBF-7A9C6D2B2213}"/>
              </a:ext>
            </a:extLst>
          </p:cNvPr>
          <p:cNvSpPr txBox="1"/>
          <p:nvPr/>
        </p:nvSpPr>
        <p:spPr>
          <a:xfrm>
            <a:off x="9060008" y="1795771"/>
            <a:ext cx="97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05C0F4C7-9BC5-F95A-0195-5C0130F10154}"/>
              </a:ext>
            </a:extLst>
          </p:cNvPr>
          <p:cNvSpPr txBox="1"/>
          <p:nvPr/>
        </p:nvSpPr>
        <p:spPr>
          <a:xfrm>
            <a:off x="10002119" y="2159416"/>
            <a:ext cx="97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9DC57CD-148D-3DB8-87AA-E8BE34D76271}"/>
              </a:ext>
            </a:extLst>
          </p:cNvPr>
          <p:cNvSpPr txBox="1"/>
          <p:nvPr/>
        </p:nvSpPr>
        <p:spPr>
          <a:xfrm>
            <a:off x="10938163" y="2493371"/>
            <a:ext cx="97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E9CCC561-89A0-A6CF-22A2-A6C285D17C2E}"/>
              </a:ext>
            </a:extLst>
          </p:cNvPr>
          <p:cNvSpPr txBox="1"/>
          <p:nvPr/>
        </p:nvSpPr>
        <p:spPr>
          <a:xfrm>
            <a:off x="9783909" y="2844139"/>
            <a:ext cx="97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155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8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526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0AA08BC-650A-C2F6-AC38-5246ED155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91" y="1280513"/>
            <a:ext cx="11662691" cy="314454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5780F95-5112-28D5-B128-A137ACF44AA4}"/>
              </a:ext>
            </a:extLst>
          </p:cNvPr>
          <p:cNvSpPr txBox="1"/>
          <p:nvPr/>
        </p:nvSpPr>
        <p:spPr>
          <a:xfrm>
            <a:off x="488373" y="228601"/>
            <a:ext cx="7928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/>
              <a:t>Work in pairs. Ask and answer.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61A285E-D430-6E77-4DD1-88BD6F82C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96" y="813376"/>
            <a:ext cx="7162800" cy="486727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DC441431-52EB-214E-D1CF-D5A735A76675}"/>
              </a:ext>
            </a:extLst>
          </p:cNvPr>
          <p:cNvSpPr txBox="1"/>
          <p:nvPr/>
        </p:nvSpPr>
        <p:spPr>
          <a:xfrm>
            <a:off x="7866545" y="1123119"/>
            <a:ext cx="419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/>
              <a:t>Read the text out loud.</a:t>
            </a:r>
          </a:p>
        </p:txBody>
      </p:sp>
    </p:spTree>
    <p:extLst>
      <p:ext uri="{BB962C8B-B14F-4D97-AF65-F5344CB8AC3E}">
        <p14:creationId xmlns:p14="http://schemas.microsoft.com/office/powerpoint/2010/main" val="35607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4CF20042-706B-C96B-3864-67C70F8D7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72" y="2682589"/>
            <a:ext cx="10907856" cy="375501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0B4E0ED-20F1-9C12-0440-3700C5B00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592"/>
            <a:ext cx="11057226" cy="2492372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BA9E9CA0-7797-AA87-7E3E-9CF32E3D4AF7}"/>
              </a:ext>
            </a:extLst>
          </p:cNvPr>
          <p:cNvSpPr txBox="1"/>
          <p:nvPr/>
        </p:nvSpPr>
        <p:spPr>
          <a:xfrm>
            <a:off x="11346873" y="374073"/>
            <a:ext cx="924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FF0000"/>
                </a:solidFill>
              </a:rPr>
              <a:t>B, p.13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17D5FF01-AD3D-DBDB-22EE-09F7836467D8}"/>
              </a:ext>
            </a:extLst>
          </p:cNvPr>
          <p:cNvSpPr txBox="1"/>
          <p:nvPr/>
        </p:nvSpPr>
        <p:spPr>
          <a:xfrm>
            <a:off x="1489579" y="260195"/>
            <a:ext cx="84893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How many kinds of domestic dogs do you know? Add your ideas on the line, next to the category </a:t>
            </a:r>
            <a:r>
              <a:rPr lang="hr-HR" sz="2800" i="1"/>
              <a:t>dogs.</a:t>
            </a:r>
            <a:r>
              <a:rPr lang="hr-HR" sz="2800"/>
              <a:t> </a:t>
            </a:r>
          </a:p>
          <a:p>
            <a:endParaRPr lang="hr-HR" sz="2800"/>
          </a:p>
          <a:p>
            <a:r>
              <a:rPr lang="hr-HR" sz="2800"/>
              <a:t>Work in groups. Write the words that fit each of the following categories (computers, family, pets).</a:t>
            </a:r>
          </a:p>
        </p:txBody>
      </p:sp>
    </p:spTree>
    <p:extLst>
      <p:ext uri="{BB962C8B-B14F-4D97-AF65-F5344CB8AC3E}">
        <p14:creationId xmlns:p14="http://schemas.microsoft.com/office/powerpoint/2010/main" val="233533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5C7F39B-C43F-DA32-7E17-420C73EF3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2386012"/>
            <a:ext cx="8134350" cy="208597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1DCE56E-C03F-02A6-5BBD-BE168CE47FAD}"/>
              </a:ext>
            </a:extLst>
          </p:cNvPr>
          <p:cNvSpPr txBox="1"/>
          <p:nvPr/>
        </p:nvSpPr>
        <p:spPr>
          <a:xfrm>
            <a:off x="633845" y="446809"/>
            <a:ext cx="10079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/>
              <a:t>Look at the </a:t>
            </a:r>
            <a:r>
              <a:rPr lang="hr-HR" sz="3200" i="1"/>
              <a:t>Remember</a:t>
            </a:r>
            <a:r>
              <a:rPr lang="hr-HR" sz="3200"/>
              <a:t> box!</a:t>
            </a:r>
          </a:p>
          <a:p>
            <a:endParaRPr lang="hr-HR" sz="3200"/>
          </a:p>
          <a:p>
            <a:r>
              <a:rPr lang="hr-HR" sz="3200"/>
              <a:t>What’s the difference between ‘‘I am’’ and ‘‘I have got”? </a:t>
            </a:r>
          </a:p>
        </p:txBody>
      </p:sp>
    </p:spTree>
    <p:extLst>
      <p:ext uri="{BB962C8B-B14F-4D97-AF65-F5344CB8AC3E}">
        <p14:creationId xmlns:p14="http://schemas.microsoft.com/office/powerpoint/2010/main" val="318918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9F437622-5272-4EA0-A51E-F2A21521AE92}"/>
              </a:ext>
            </a:extLst>
          </p:cNvPr>
          <p:cNvSpPr txBox="1"/>
          <p:nvPr/>
        </p:nvSpPr>
        <p:spPr>
          <a:xfrm>
            <a:off x="332509" y="353291"/>
            <a:ext cx="527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Open your workbook at page 5.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67B6338-AC84-EB9B-BADE-92834BC84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09" y="2443497"/>
            <a:ext cx="11526983" cy="197100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007E2A0-70D2-45B3-D2E6-80D21B070091}"/>
              </a:ext>
            </a:extLst>
          </p:cNvPr>
          <p:cNvSpPr txBox="1"/>
          <p:nvPr/>
        </p:nvSpPr>
        <p:spPr>
          <a:xfrm>
            <a:off x="550718" y="1398394"/>
            <a:ext cx="527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Do task 1. </a:t>
            </a:r>
          </a:p>
        </p:txBody>
      </p:sp>
    </p:spTree>
    <p:extLst>
      <p:ext uri="{BB962C8B-B14F-4D97-AF65-F5344CB8AC3E}">
        <p14:creationId xmlns:p14="http://schemas.microsoft.com/office/powerpoint/2010/main" val="301548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6C40E6C-F10B-8753-30A7-00BE3E493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682" y="855729"/>
            <a:ext cx="8631166" cy="585894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074DBAF-7959-6B23-FF4E-7731839BD1AD}"/>
              </a:ext>
            </a:extLst>
          </p:cNvPr>
          <p:cNvSpPr txBox="1"/>
          <p:nvPr/>
        </p:nvSpPr>
        <p:spPr>
          <a:xfrm>
            <a:off x="426027" y="332509"/>
            <a:ext cx="7585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/>
              <a:t>Join the questions with the short answers.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D943D16-F1DD-1208-3743-CE4D319BD059}"/>
              </a:ext>
            </a:extLst>
          </p:cNvPr>
          <p:cNvSpPr txBox="1"/>
          <p:nvPr/>
        </p:nvSpPr>
        <p:spPr>
          <a:xfrm>
            <a:off x="7304809" y="1423555"/>
            <a:ext cx="39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70C01A7-EA80-B7CA-2667-6C0C7BA8ED4F}"/>
              </a:ext>
            </a:extLst>
          </p:cNvPr>
          <p:cNvSpPr txBox="1"/>
          <p:nvPr/>
        </p:nvSpPr>
        <p:spPr>
          <a:xfrm>
            <a:off x="7315200" y="1899286"/>
            <a:ext cx="39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FEB6A2F-C9ED-5A08-9D15-4F72304DFB6D}"/>
              </a:ext>
            </a:extLst>
          </p:cNvPr>
          <p:cNvSpPr txBox="1"/>
          <p:nvPr/>
        </p:nvSpPr>
        <p:spPr>
          <a:xfrm>
            <a:off x="7315200" y="2453046"/>
            <a:ext cx="39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53FD1907-1CC1-AB3D-AEC6-D07A23644A0F}"/>
              </a:ext>
            </a:extLst>
          </p:cNvPr>
          <p:cNvSpPr txBox="1"/>
          <p:nvPr/>
        </p:nvSpPr>
        <p:spPr>
          <a:xfrm rot="10800000" flipV="1">
            <a:off x="7348457" y="2976266"/>
            <a:ext cx="16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B6D01E5-10DB-44B1-0E86-3FA287D625BD}"/>
              </a:ext>
            </a:extLst>
          </p:cNvPr>
          <p:cNvSpPr txBox="1"/>
          <p:nvPr/>
        </p:nvSpPr>
        <p:spPr>
          <a:xfrm>
            <a:off x="7315200" y="3499486"/>
            <a:ext cx="39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FE597DC-528C-49D4-F557-22C1E9AC9CC1}"/>
              </a:ext>
            </a:extLst>
          </p:cNvPr>
          <p:cNvSpPr txBox="1"/>
          <p:nvPr/>
        </p:nvSpPr>
        <p:spPr>
          <a:xfrm>
            <a:off x="7169727" y="4060638"/>
            <a:ext cx="542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FB261DA8-5952-ADAC-FE87-116EB991F170}"/>
              </a:ext>
            </a:extLst>
          </p:cNvPr>
          <p:cNvSpPr txBox="1"/>
          <p:nvPr/>
        </p:nvSpPr>
        <p:spPr>
          <a:xfrm>
            <a:off x="7315199" y="4583858"/>
            <a:ext cx="39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DB5407D8-B1C5-4F39-851C-662B0F7BEA2E}"/>
              </a:ext>
            </a:extLst>
          </p:cNvPr>
          <p:cNvSpPr txBox="1"/>
          <p:nvPr/>
        </p:nvSpPr>
        <p:spPr>
          <a:xfrm>
            <a:off x="7315198" y="5104195"/>
            <a:ext cx="39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06C1464-8A6C-B156-8BB4-0C426ECC6214}"/>
              </a:ext>
            </a:extLst>
          </p:cNvPr>
          <p:cNvSpPr txBox="1"/>
          <p:nvPr/>
        </p:nvSpPr>
        <p:spPr>
          <a:xfrm>
            <a:off x="7348457" y="5627415"/>
            <a:ext cx="39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DF330044-EF54-288F-3796-1621347D62A4}"/>
              </a:ext>
            </a:extLst>
          </p:cNvPr>
          <p:cNvSpPr txBox="1"/>
          <p:nvPr/>
        </p:nvSpPr>
        <p:spPr>
          <a:xfrm>
            <a:off x="7340150" y="6136569"/>
            <a:ext cx="394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4579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653</Words>
  <Application>Microsoft Office PowerPoint</Application>
  <PresentationFormat>Široki zaslon</PresentationFormat>
  <Paragraphs>119</Paragraphs>
  <Slides>23</Slides>
  <Notes>0</Notes>
  <HiddenSlides>0</HiddenSlides>
  <MMClips>11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sustava Office</vt:lpstr>
      <vt:lpstr>UNIT 1: Time for school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Marina Komadina</cp:lastModifiedBy>
  <cp:revision>11</cp:revision>
  <dcterms:created xsi:type="dcterms:W3CDTF">2022-09-17T10:21:00Z</dcterms:created>
  <dcterms:modified xsi:type="dcterms:W3CDTF">2022-09-17T17:15:34Z</dcterms:modified>
</cp:coreProperties>
</file>